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11" d="100"/>
          <a:sy n="111" d="100"/>
        </p:scale>
        <p:origin x="55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3888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9.png"/><Relationship Id="rId9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40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8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19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8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19.png"/><Relationship Id="rId9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18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19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18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19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8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19.png"/><Relationship Id="rId9" Type="http://schemas.openxmlformats.org/officeDocument/2006/relationships/image" Target="../media/image8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457200"/>
            <a:ext cx="762000" cy="762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25" y="666750"/>
            <a:ext cx="285750" cy="3429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00" y="5638800"/>
            <a:ext cx="762000" cy="762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44263" y="5848350"/>
            <a:ext cx="219075" cy="3429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0" y="1714500"/>
            <a:ext cx="609600" cy="6096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863263" y="1885950"/>
            <a:ext cx="2190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4533900"/>
            <a:ext cx="609600" cy="609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3950" y="4705350"/>
            <a:ext cx="190500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6910" y="1466850"/>
            <a:ext cx="8778180" cy="39243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8800" y="3067050"/>
            <a:ext cx="914400" cy="381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95813" y="3981450"/>
            <a:ext cx="457200" cy="4572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38688" y="4133850"/>
            <a:ext cx="17145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2638" y="3981450"/>
            <a:ext cx="457200" cy="4572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15038" y="4133850"/>
            <a:ext cx="152400" cy="1524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34225" y="3981450"/>
            <a:ext cx="457200" cy="4572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86625" y="413385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0175" y="6028426"/>
            <a:ext cx="1771650" cy="3810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38775" y="6143625"/>
            <a:ext cx="13335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2164110" y="1924050"/>
            <a:ext cx="7863780" cy="914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3600"/>
              </a:lnSpc>
              <a:buNone/>
            </a:pPr>
            <a:r>
              <a:rPr lang="en-US" sz="3600" b="1" dirty="0" err="1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금연</a:t>
            </a:r>
            <a:r>
              <a:rPr lang="en-US" sz="3600" b="1" dirty="0">
                <a:solidFill>
                  <a:srgbClr val="FFFFFF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 도우미 하이브리드 앱</a:t>
            </a:r>
            <a:endParaRPr lang="en-US" sz="3600" dirty="0"/>
          </a:p>
        </p:txBody>
      </p:sp>
      <p:sp>
        <p:nvSpPr>
          <p:cNvPr id="23" name="Text 1"/>
          <p:cNvSpPr/>
          <p:nvPr/>
        </p:nvSpPr>
        <p:spPr>
          <a:xfrm>
            <a:off x="2164110" y="3409950"/>
            <a:ext cx="786378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모바일 앱 수업 프로젝트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4361498" y="4514850"/>
            <a:ext cx="9258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직관적 UI/UX</a:t>
            </a:r>
            <a:endParaRPr lang="en-US" sz="1050" dirty="0"/>
          </a:p>
        </p:txBody>
      </p:sp>
      <p:sp>
        <p:nvSpPr>
          <p:cNvPr id="25" name="Text 3"/>
          <p:cNvSpPr/>
          <p:nvPr/>
        </p:nvSpPr>
        <p:spPr>
          <a:xfrm>
            <a:off x="5399723" y="4514850"/>
            <a:ext cx="138303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글라스모피즘 디자인</a:t>
            </a:r>
            <a:endParaRPr lang="en-US" sz="1050" dirty="0"/>
          </a:p>
        </p:txBody>
      </p:sp>
      <p:sp>
        <p:nvSpPr>
          <p:cNvPr id="26" name="Text 4"/>
          <p:cNvSpPr/>
          <p:nvPr/>
        </p:nvSpPr>
        <p:spPr>
          <a:xfrm>
            <a:off x="6894195" y="4514850"/>
            <a:ext cx="9372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전연령 친화적</a:t>
            </a:r>
            <a:endParaRPr lang="en-US" sz="1050" dirty="0"/>
          </a:p>
        </p:txBody>
      </p:sp>
      <p:sp>
        <p:nvSpPr>
          <p:cNvPr id="27" name="Text 5"/>
          <p:cNvSpPr/>
          <p:nvPr/>
        </p:nvSpPr>
        <p:spPr>
          <a:xfrm>
            <a:off x="5648325" y="6106060"/>
            <a:ext cx="212598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2025년 12월 9일</a:t>
            </a:r>
            <a:endParaRPr lang="en-US" sz="1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 dir="ou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0" descr="preencoded.png">
            <a:extLst>
              <a:ext uri="{FF2B5EF4-FFF2-40B4-BE49-F238E27FC236}">
                <a16:creationId xmlns:a16="http://schemas.microsoft.com/office/drawing/2014/main" id="{E6F4D6E0-D109-C638-5381-6192DD88C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000" y="1181100"/>
            <a:ext cx="11430000" cy="1143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086100"/>
            <a:ext cx="3657600" cy="2028825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0263" y="3362325"/>
            <a:ext cx="219075" cy="342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67200" y="3086100"/>
            <a:ext cx="3657600" cy="2028825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4550" y="3362325"/>
            <a:ext cx="342900" cy="3429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3400" y="3086100"/>
            <a:ext cx="3657600" cy="2028825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10750" y="3362325"/>
            <a:ext cx="342900" cy="3429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프로젝트 개요 및 개발 목표</a:t>
            </a:r>
            <a:endParaRPr lang="en-US" sz="2700" dirty="0"/>
          </a:p>
        </p:txBody>
      </p:sp>
      <p:sp>
        <p:nvSpPr>
          <p:cNvPr id="12" name="Text 1"/>
          <p:cNvSpPr/>
          <p:nvPr/>
        </p:nvSpPr>
        <p:spPr>
          <a:xfrm>
            <a:off x="609600" y="1409700"/>
            <a:ext cx="109728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코르도바 기반 하이브리드 금연 도우미 앱</a:t>
            </a:r>
            <a:endParaRPr lang="en-US" sz="1800" dirty="0"/>
          </a:p>
        </p:txBody>
      </p:sp>
      <p:sp>
        <p:nvSpPr>
          <p:cNvPr id="13" name="Text 2"/>
          <p:cNvSpPr/>
          <p:nvPr/>
        </p:nvSpPr>
        <p:spPr>
          <a:xfrm>
            <a:off x="609600" y="1828800"/>
            <a:ext cx="1316736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흡연자들의 금연 성공을 돕고 건강한 삶을 지원하기 위해 기획된 하이브리드 앱으로, 코르도바(Cordova) 기반으로 개발되었습니다.</a:t>
            </a:r>
            <a:endParaRPr lang="en-US" sz="1350" dirty="0"/>
          </a:p>
        </p:txBody>
      </p:sp>
      <p:sp>
        <p:nvSpPr>
          <p:cNvPr id="14" name="Text 3"/>
          <p:cNvSpPr/>
          <p:nvPr/>
        </p:nvSpPr>
        <p:spPr>
          <a:xfrm>
            <a:off x="381000" y="2628900"/>
            <a:ext cx="1143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개발 목표</a:t>
            </a:r>
            <a:endParaRPr lang="en-US" sz="1800" dirty="0"/>
          </a:p>
        </p:txBody>
      </p:sp>
      <p:sp>
        <p:nvSpPr>
          <p:cNvPr id="15" name="Text 4"/>
          <p:cNvSpPr/>
          <p:nvPr/>
        </p:nvSpPr>
        <p:spPr>
          <a:xfrm>
            <a:off x="1135380" y="3857625"/>
            <a:ext cx="21488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직관적인 UI/UX 구현</a:t>
            </a:r>
            <a:endParaRPr lang="en-US" sz="1500" dirty="0"/>
          </a:p>
        </p:txBody>
      </p:sp>
      <p:sp>
        <p:nvSpPr>
          <p:cNvPr id="16" name="Text 5"/>
          <p:cNvSpPr/>
          <p:nvPr/>
        </p:nvSpPr>
        <p:spPr>
          <a:xfrm>
            <a:off x="609600" y="4200525"/>
            <a:ext cx="32004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별도의 튜토리얼이나 설명 없이도 모든 사용자가 앱을 즉시 이해하고 활용할 수 있도록 합니다.</a:t>
            </a:r>
            <a:endParaRPr lang="en-US" sz="1200" dirty="0"/>
          </a:p>
        </p:txBody>
      </p:sp>
      <p:sp>
        <p:nvSpPr>
          <p:cNvPr id="17" name="Text 6"/>
          <p:cNvSpPr/>
          <p:nvPr/>
        </p:nvSpPr>
        <p:spPr>
          <a:xfrm>
            <a:off x="5084445" y="3857625"/>
            <a:ext cx="202311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글라스모피즘 디자인</a:t>
            </a:r>
            <a:endParaRPr lang="en-US" sz="1500" dirty="0"/>
          </a:p>
        </p:txBody>
      </p:sp>
      <p:sp>
        <p:nvSpPr>
          <p:cNvPr id="18" name="Text 7"/>
          <p:cNvSpPr/>
          <p:nvPr/>
        </p:nvSpPr>
        <p:spPr>
          <a:xfrm>
            <a:off x="4495800" y="4200525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최신 디자인 트렌드인 글라스모피즘을 적용하여 시각적으로 매력적이면서도 전 연령대가 편안하게 사용할 수 있습니다.</a:t>
            </a:r>
            <a:endParaRPr lang="en-US" sz="1200" dirty="0"/>
          </a:p>
        </p:txBody>
      </p:sp>
      <p:sp>
        <p:nvSpPr>
          <p:cNvPr id="19" name="Text 8"/>
          <p:cNvSpPr/>
          <p:nvPr/>
        </p:nvSpPr>
        <p:spPr>
          <a:xfrm>
            <a:off x="9153525" y="3857625"/>
            <a:ext cx="16573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다양한 기능 제공</a:t>
            </a:r>
            <a:endParaRPr lang="en-US" sz="1500" dirty="0"/>
          </a:p>
        </p:txBody>
      </p:sp>
      <p:sp>
        <p:nvSpPr>
          <p:cNvPr id="20" name="Text 9"/>
          <p:cNvSpPr/>
          <p:nvPr/>
        </p:nvSpPr>
        <p:spPr>
          <a:xfrm>
            <a:off x="8382000" y="4200525"/>
            <a:ext cx="3200400" cy="685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금연 기록 관리, 동기 부여 콘텐츠, 흡연 욕구 대처 기능 등 사용자가 금연 과정에서 겪는 어려움을 극복하도록 돕습니다.</a:t>
            </a:r>
            <a:endParaRPr lang="en-US" sz="1200" dirty="0"/>
          </a:p>
        </p:txBody>
      </p:sp>
      <p:sp>
        <p:nvSpPr>
          <p:cNvPr id="21" name="Text 10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2 / 8</a:t>
            </a:r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600700" cy="3429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381125"/>
            <a:ext cx="323850" cy="2857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885950"/>
            <a:ext cx="114300" cy="1524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457450"/>
            <a:ext cx="1143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2800350"/>
            <a:ext cx="1143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0300" y="1104900"/>
            <a:ext cx="5600700" cy="3429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900" y="1381125"/>
            <a:ext cx="219075" cy="28575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1885950"/>
            <a:ext cx="114300" cy="1524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2228850"/>
            <a:ext cx="114300" cy="1524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91300" y="2571750"/>
            <a:ext cx="1143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1000" y="4762500"/>
            <a:ext cx="11430000" cy="13716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038725"/>
            <a:ext cx="219075" cy="285750"/>
          </a:xfrm>
          <a:prstGeom prst="rect">
            <a:avLst/>
          </a:prstGeom>
        </p:spPr>
      </p:pic>
      <p:sp>
        <p:nvSpPr>
          <p:cNvPr id="16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개발 배경 및 문제 정의</a:t>
            </a:r>
            <a:endParaRPr lang="en-US" sz="2700" dirty="0"/>
          </a:p>
        </p:txBody>
      </p:sp>
      <p:sp>
        <p:nvSpPr>
          <p:cNvPr id="17" name="Text 1"/>
          <p:cNvSpPr/>
          <p:nvPr/>
        </p:nvSpPr>
        <p:spPr>
          <a:xfrm>
            <a:off x="1085850" y="1352550"/>
            <a:ext cx="226314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흡연의 사회적 문제</a:t>
            </a:r>
            <a:endParaRPr lang="en-US" sz="1800" dirty="0"/>
          </a:p>
        </p:txBody>
      </p:sp>
      <p:sp>
        <p:nvSpPr>
          <p:cNvPr id="18" name="Text 2"/>
          <p:cNvSpPr/>
          <p:nvPr/>
        </p:nvSpPr>
        <p:spPr>
          <a:xfrm>
            <a:off x="952500" y="1828800"/>
            <a:ext cx="48006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흡연은 개인의 건강뿐만 아니라 사회 전반에 심각한 악영향을 미치는 주요 원인</a:t>
            </a:r>
            <a:endParaRPr lang="en-US" sz="1200" dirty="0"/>
          </a:p>
        </p:txBody>
      </p:sp>
      <p:sp>
        <p:nvSpPr>
          <p:cNvPr id="19" name="Text 3"/>
          <p:cNvSpPr/>
          <p:nvPr/>
        </p:nvSpPr>
        <p:spPr>
          <a:xfrm>
            <a:off x="952500" y="2400300"/>
            <a:ext cx="37147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암, 심혈관 질환, 호흡기 질환 등 다양한 질병 유발</a:t>
            </a:r>
            <a:endParaRPr lang="en-US" sz="1200" dirty="0"/>
          </a:p>
        </p:txBody>
      </p:sp>
      <p:sp>
        <p:nvSpPr>
          <p:cNvPr id="20" name="Text 4"/>
          <p:cNvSpPr/>
          <p:nvPr/>
        </p:nvSpPr>
        <p:spPr>
          <a:xfrm>
            <a:off x="952500" y="2743200"/>
            <a:ext cx="2286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생명 질환 및 의료비 부담 증가</a:t>
            </a:r>
            <a:endParaRPr lang="en-US" sz="1200" dirty="0"/>
          </a:p>
        </p:txBody>
      </p:sp>
      <p:sp>
        <p:nvSpPr>
          <p:cNvPr id="21" name="Text 5"/>
          <p:cNvSpPr/>
          <p:nvPr/>
        </p:nvSpPr>
        <p:spPr>
          <a:xfrm>
            <a:off x="6810375" y="1352550"/>
            <a:ext cx="200025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기존 앱의 한계점</a:t>
            </a:r>
            <a:endParaRPr lang="en-US" sz="1800" dirty="0"/>
          </a:p>
        </p:txBody>
      </p:sp>
      <p:sp>
        <p:nvSpPr>
          <p:cNvPr id="22" name="Text 6"/>
          <p:cNvSpPr/>
          <p:nvPr/>
        </p:nvSpPr>
        <p:spPr>
          <a:xfrm>
            <a:off x="6781800" y="1828800"/>
            <a:ext cx="336042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대부분의 금연 앱은 단순한 기록 기능에 그침</a:t>
            </a:r>
            <a:endParaRPr lang="en-US" sz="1200" dirty="0"/>
          </a:p>
        </p:txBody>
      </p:sp>
      <p:sp>
        <p:nvSpPr>
          <p:cNvPr id="23" name="Text 7"/>
          <p:cNvSpPr/>
          <p:nvPr/>
        </p:nvSpPr>
        <p:spPr>
          <a:xfrm>
            <a:off x="6781800" y="2171700"/>
            <a:ext cx="29146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복잡한 UI/UX로 인해 접근하기 어려움</a:t>
            </a:r>
            <a:endParaRPr lang="en-US" sz="1200" dirty="0"/>
          </a:p>
        </p:txBody>
      </p:sp>
      <p:sp>
        <p:nvSpPr>
          <p:cNvPr id="24" name="Text 8"/>
          <p:cNvSpPr/>
          <p:nvPr/>
        </p:nvSpPr>
        <p:spPr>
          <a:xfrm>
            <a:off x="6781800" y="2514600"/>
            <a:ext cx="392049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동기 부여 요소가 부족하여 지속적 사용 유도 어려움</a:t>
            </a:r>
            <a:endParaRPr lang="en-US" sz="1200" dirty="0"/>
          </a:p>
        </p:txBody>
      </p:sp>
      <p:sp>
        <p:nvSpPr>
          <p:cNvPr id="25" name="Text 9"/>
          <p:cNvSpPr/>
          <p:nvPr/>
        </p:nvSpPr>
        <p:spPr>
          <a:xfrm>
            <a:off x="981075" y="5010150"/>
            <a:ext cx="339471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새로운 금연 솔루션의 필요성</a:t>
            </a:r>
            <a:endParaRPr lang="en-US" sz="1800" dirty="0"/>
          </a:p>
        </p:txBody>
      </p:sp>
      <p:sp>
        <p:nvSpPr>
          <p:cNvPr id="26" name="Text 10"/>
          <p:cNvSpPr/>
          <p:nvPr/>
        </p:nvSpPr>
        <p:spPr>
          <a:xfrm>
            <a:off x="609600" y="5448300"/>
            <a:ext cx="109728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금연 과정을 효과적으로 지원하고, 사용자가 겪는 신체적, 심리적 어려움을 극복할 수 있도록 돕는 금연 보조 앱의 필요성이 절실합니다. 이러한 앱은 사용자의 금연 성공을 돕기 위해 실질적인 도움을 제공해야 합니다.</a:t>
            </a:r>
            <a:endParaRPr lang="en-US" sz="1200" dirty="0"/>
          </a:p>
        </p:txBody>
      </p:sp>
      <p:sp>
        <p:nvSpPr>
          <p:cNvPr id="27" name="Text 11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3 / 8</a:t>
            </a:r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485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5486400" cy="51435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790700"/>
            <a:ext cx="5029200" cy="12573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1981200"/>
            <a:ext cx="381000" cy="3810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875" y="2095500"/>
            <a:ext cx="17145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3238500"/>
            <a:ext cx="5029200" cy="12573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429000"/>
            <a:ext cx="381000" cy="3810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3543300"/>
            <a:ext cx="152400" cy="152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686300"/>
            <a:ext cx="5029200" cy="12573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4876800"/>
            <a:ext cx="381000" cy="3810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4400" y="49911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600" y="1104900"/>
            <a:ext cx="5486400" cy="51435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2590800"/>
            <a:ext cx="2438400" cy="16383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29525" y="2790825"/>
            <a:ext cx="285750" cy="28575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2590800"/>
            <a:ext cx="2438400" cy="16383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20325" y="2790825"/>
            <a:ext cx="285750" cy="28575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3200" y="4381500"/>
            <a:ext cx="2438400" cy="16383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48575" y="4581525"/>
            <a:ext cx="247650" cy="28575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4000" y="4381500"/>
            <a:ext cx="2438400" cy="1638300"/>
          </a:xfrm>
          <a:prstGeom prst="rect">
            <a:avLst/>
          </a:prstGeom>
        </p:spPr>
      </p:pic>
      <p:pic>
        <p:nvPicPr>
          <p:cNvPr id="22" name="Image 20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253663" y="4581525"/>
            <a:ext cx="219075" cy="285750"/>
          </a:xfrm>
          <a:prstGeom prst="rect">
            <a:avLst/>
          </a:prstGeom>
        </p:spPr>
      </p:pic>
      <p:sp>
        <p:nvSpPr>
          <p:cNvPr id="23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UI/UX 디자인 컨셉</a:t>
            </a:r>
            <a:endParaRPr lang="en-US" sz="2700" dirty="0"/>
          </a:p>
        </p:txBody>
      </p:sp>
      <p:sp>
        <p:nvSpPr>
          <p:cNvPr id="24" name="Text 1"/>
          <p:cNvSpPr/>
          <p:nvPr/>
        </p:nvSpPr>
        <p:spPr>
          <a:xfrm>
            <a:off x="609600" y="1333500"/>
            <a:ext cx="5029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글라스모피즘 디자인</a:t>
            </a:r>
            <a:endParaRPr lang="en-US" sz="1800" dirty="0"/>
          </a:p>
        </p:txBody>
      </p:sp>
      <p:sp>
        <p:nvSpPr>
          <p:cNvPr id="25" name="Text 2"/>
          <p:cNvSpPr/>
          <p:nvPr/>
        </p:nvSpPr>
        <p:spPr>
          <a:xfrm>
            <a:off x="1295400" y="2038350"/>
            <a:ext cx="16116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투명한 인터페이스</a:t>
            </a:r>
            <a:endParaRPr lang="en-US" sz="13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Text 3"/>
          <p:cNvSpPr/>
          <p:nvPr/>
        </p:nvSpPr>
        <p:spPr>
          <a:xfrm>
            <a:off x="800100" y="2476500"/>
            <a:ext cx="4648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유리처럼 투명한 배경과 부드러운 그림자 효과로 현대적이고 세련된 느낌을 제공합니다.</a:t>
            </a:r>
            <a:endParaRPr lang="en-US" sz="1050" dirty="0"/>
          </a:p>
        </p:txBody>
      </p:sp>
      <p:sp>
        <p:nvSpPr>
          <p:cNvPr id="27" name="Text 4"/>
          <p:cNvSpPr/>
          <p:nvPr/>
        </p:nvSpPr>
        <p:spPr>
          <a:xfrm>
            <a:off x="1295400" y="3486150"/>
            <a:ext cx="83439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색상 선택</a:t>
            </a:r>
            <a:endParaRPr lang="en-US" sz="13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8" name="Text 5"/>
          <p:cNvSpPr/>
          <p:nvPr/>
        </p:nvSpPr>
        <p:spPr>
          <a:xfrm>
            <a:off x="800100" y="3924300"/>
            <a:ext cx="4648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건강과 치유를 상징하는 녹색계열과 평온함을 나타내는 파란색계열의 색상을 주조색으로 활용합니다.</a:t>
            </a:r>
            <a:endParaRPr lang="en-US" sz="1050" dirty="0"/>
          </a:p>
        </p:txBody>
      </p:sp>
      <p:sp>
        <p:nvSpPr>
          <p:cNvPr id="29" name="Text 6"/>
          <p:cNvSpPr/>
          <p:nvPr/>
        </p:nvSpPr>
        <p:spPr>
          <a:xfrm>
            <a:off x="1295400" y="4933950"/>
            <a:ext cx="10287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접근성 고려</a:t>
            </a:r>
            <a:endParaRPr lang="en-US" sz="135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0" name="Text 7"/>
          <p:cNvSpPr/>
          <p:nvPr/>
        </p:nvSpPr>
        <p:spPr>
          <a:xfrm>
            <a:off x="800100" y="5372100"/>
            <a:ext cx="4648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연령대의 사용자가 편안하게 앱을 사용할 수 있도록 충분한 contrast와 적절한 터치 영역을 설계합니다.</a:t>
            </a:r>
            <a:endParaRPr lang="en-US" sz="1050" dirty="0"/>
          </a:p>
        </p:txBody>
      </p:sp>
      <p:sp>
        <p:nvSpPr>
          <p:cNvPr id="31" name="Text 8"/>
          <p:cNvSpPr/>
          <p:nvPr/>
        </p:nvSpPr>
        <p:spPr>
          <a:xfrm>
            <a:off x="6553200" y="1333500"/>
            <a:ext cx="50292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직관적 인터페이스</a:t>
            </a:r>
            <a:endParaRPr lang="en-US" sz="1800" dirty="0"/>
          </a:p>
        </p:txBody>
      </p:sp>
      <p:sp>
        <p:nvSpPr>
          <p:cNvPr id="32" name="Text 9"/>
          <p:cNvSpPr/>
          <p:nvPr/>
        </p:nvSpPr>
        <p:spPr>
          <a:xfrm>
            <a:off x="6553200" y="1790700"/>
            <a:ext cx="50292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별도의 튜토리얼이나 설명 없이도 바로 사용 가능한 직관적인 UI를 구현하여 모든 사용자가 쉽게 앱을 활용할 수 있도록 했습니다.</a:t>
            </a:r>
            <a:endParaRPr lang="en-US" sz="1200" dirty="0"/>
          </a:p>
        </p:txBody>
      </p:sp>
      <p:sp>
        <p:nvSpPr>
          <p:cNvPr id="33" name="Text 10"/>
          <p:cNvSpPr/>
          <p:nvPr/>
        </p:nvSpPr>
        <p:spPr>
          <a:xfrm>
            <a:off x="7252335" y="3200400"/>
            <a:ext cx="10401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한눈에 이해</a:t>
            </a:r>
            <a:endParaRPr lang="en-US" sz="1350" dirty="0"/>
          </a:p>
        </p:txBody>
      </p:sp>
      <p:sp>
        <p:nvSpPr>
          <p:cNvPr id="34" name="Text 11"/>
          <p:cNvSpPr/>
          <p:nvPr/>
        </p:nvSpPr>
        <p:spPr>
          <a:xfrm>
            <a:off x="6705600" y="3505200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주요 정보가 명확하게 배치되어 사용자가 쉽게 이해하고 접근할 수 있습니다.</a:t>
            </a:r>
            <a:endParaRPr lang="en-US" sz="1050" dirty="0"/>
          </a:p>
        </p:txBody>
      </p:sp>
      <p:sp>
        <p:nvSpPr>
          <p:cNvPr id="35" name="Text 12"/>
          <p:cNvSpPr/>
          <p:nvPr/>
        </p:nvSpPr>
        <p:spPr>
          <a:xfrm>
            <a:off x="9517380" y="3200400"/>
            <a:ext cx="16916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최적화된 사용 동선</a:t>
            </a:r>
            <a:endParaRPr lang="en-US" sz="1350" dirty="0"/>
          </a:p>
        </p:txBody>
      </p:sp>
      <p:sp>
        <p:nvSpPr>
          <p:cNvPr id="36" name="Text 13"/>
          <p:cNvSpPr/>
          <p:nvPr/>
        </p:nvSpPr>
        <p:spPr>
          <a:xfrm>
            <a:off x="9296400" y="3505200"/>
            <a:ext cx="21336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핵심 기능으로의 접근을 최소한의 탭으로 가능하도록 사용자 동선을 효율적으로 설계했습니다.</a:t>
            </a:r>
            <a:endParaRPr lang="en-US" sz="1050" dirty="0"/>
          </a:p>
        </p:txBody>
      </p:sp>
      <p:sp>
        <p:nvSpPr>
          <p:cNvPr id="37" name="Text 14"/>
          <p:cNvSpPr/>
          <p:nvPr/>
        </p:nvSpPr>
        <p:spPr>
          <a:xfrm>
            <a:off x="7058025" y="4991100"/>
            <a:ext cx="1428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직관적인 아이콘</a:t>
            </a:r>
            <a:endParaRPr lang="en-US" sz="1350" dirty="0"/>
          </a:p>
        </p:txBody>
      </p:sp>
      <p:sp>
        <p:nvSpPr>
          <p:cNvPr id="38" name="Text 15"/>
          <p:cNvSpPr/>
          <p:nvPr/>
        </p:nvSpPr>
        <p:spPr>
          <a:xfrm>
            <a:off x="6705600" y="5295900"/>
            <a:ext cx="21336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기능을 명확히 인지할 수 있도록 보편적인 디자인 언어를 따랐습니다.</a:t>
            </a:r>
            <a:endParaRPr lang="en-US" sz="1050" dirty="0"/>
          </a:p>
        </p:txBody>
      </p:sp>
      <p:sp>
        <p:nvSpPr>
          <p:cNvPr id="39" name="Text 16"/>
          <p:cNvSpPr/>
          <p:nvPr/>
        </p:nvSpPr>
        <p:spPr>
          <a:xfrm>
            <a:off x="9745980" y="4991100"/>
            <a:ext cx="123444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정보의 가독성</a:t>
            </a:r>
            <a:endParaRPr lang="en-US" sz="1350" dirty="0"/>
          </a:p>
        </p:txBody>
      </p:sp>
      <p:sp>
        <p:nvSpPr>
          <p:cNvPr id="40" name="Text 17"/>
          <p:cNvSpPr/>
          <p:nvPr/>
        </p:nvSpPr>
        <p:spPr>
          <a:xfrm>
            <a:off x="9296400" y="5295900"/>
            <a:ext cx="213360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불필요한 장식 요소를 배제하고 핵심 정보의 가독성을 최우선으로 고려했습니다.</a:t>
            </a:r>
            <a:endParaRPr lang="en-US" sz="1050" dirty="0"/>
          </a:p>
        </p:txBody>
      </p:sp>
      <p:sp>
        <p:nvSpPr>
          <p:cNvPr id="41" name="Text 18"/>
          <p:cNvSpPr/>
          <p:nvPr/>
        </p:nvSpPr>
        <p:spPr>
          <a:xfrm>
            <a:off x="381000" y="64770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4 / 8</a:t>
            </a:r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04900"/>
            <a:ext cx="11430000" cy="838200"/>
          </a:xfrm>
          <a:prstGeom prst="rect">
            <a:avLst/>
          </a:prstGeom>
        </p:spPr>
      </p:pic>
      <p:pic>
        <p:nvPicPr>
          <p:cNvPr id="25" name="Image 2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2590800"/>
            <a:ext cx="3810000" cy="2743200"/>
          </a:xfrm>
          <a:prstGeom prst="rect">
            <a:avLst/>
          </a:prstGeom>
        </p:spPr>
      </p:pic>
      <p:pic>
        <p:nvPicPr>
          <p:cNvPr id="26" name="Image 2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1500" y="2867025"/>
            <a:ext cx="219075" cy="190500"/>
          </a:xfrm>
          <a:prstGeom prst="rect">
            <a:avLst/>
          </a:prstGeom>
        </p:spPr>
      </p:pic>
      <p:pic>
        <p:nvPicPr>
          <p:cNvPr id="27" name="Image 2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0" y="3705225"/>
            <a:ext cx="171450" cy="190500"/>
          </a:xfrm>
          <a:prstGeom prst="rect">
            <a:avLst/>
          </a:prstGeom>
        </p:spPr>
      </p:pic>
      <p:pic>
        <p:nvPicPr>
          <p:cNvPr id="28" name="Image 2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1500" y="4543425"/>
            <a:ext cx="190500" cy="190500"/>
          </a:xfrm>
          <a:prstGeom prst="rect">
            <a:avLst/>
          </a:prstGeom>
        </p:spPr>
      </p:pic>
      <p:sp>
        <p:nvSpPr>
          <p:cNvPr id="29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앱 화면 및 디자인 소개</a:t>
            </a:r>
            <a:endParaRPr lang="en-US" sz="2700" dirty="0"/>
          </a:p>
        </p:txBody>
      </p:sp>
      <p:sp>
        <p:nvSpPr>
          <p:cNvPr id="30" name="Text 1"/>
          <p:cNvSpPr/>
          <p:nvPr/>
        </p:nvSpPr>
        <p:spPr>
          <a:xfrm>
            <a:off x="571500" y="1295400"/>
            <a:ext cx="1104900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ko-KR" alt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금연 도우미 </a:t>
            </a:r>
            <a:r>
              <a:rPr lang="en-US" sz="1200" dirty="0" err="1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앱은</a:t>
            </a:r>
            <a:r>
              <a:rPr lang="en-US" sz="120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글라스모피즘을 기반으로 하여 최신 모바일 앱 디자인 트렌드를 반영하고 있습니다. 전연령 사용자가 편안하게 사용할 수 있도록 직관적이고 친화적인 인터페이스를 특징으로 합니다.</a:t>
            </a:r>
            <a:endParaRPr lang="en-US" sz="1200" dirty="0"/>
          </a:p>
        </p:txBody>
      </p:sp>
      <p:sp>
        <p:nvSpPr>
          <p:cNvPr id="31" name="Text 2"/>
          <p:cNvSpPr/>
          <p:nvPr/>
        </p:nvSpPr>
        <p:spPr>
          <a:xfrm>
            <a:off x="381000" y="2171700"/>
            <a:ext cx="73914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ko-KR" alt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내부 </a:t>
            </a:r>
            <a:r>
              <a:rPr lang="en-US" sz="1800" b="1" dirty="0" err="1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화면</a:t>
            </a:r>
            <a:endParaRPr lang="en-US" sz="1800" dirty="0"/>
          </a:p>
        </p:txBody>
      </p:sp>
      <p:sp>
        <p:nvSpPr>
          <p:cNvPr id="49" name="Text 20"/>
          <p:cNvSpPr/>
          <p:nvPr/>
        </p:nvSpPr>
        <p:spPr>
          <a:xfrm>
            <a:off x="8001000" y="2171700"/>
            <a:ext cx="38100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전연령 친화적 디자인</a:t>
            </a:r>
            <a:endParaRPr lang="en-US" sz="1800" dirty="0"/>
          </a:p>
        </p:txBody>
      </p:sp>
      <p:sp>
        <p:nvSpPr>
          <p:cNvPr id="50" name="Text 21"/>
          <p:cNvSpPr/>
          <p:nvPr/>
        </p:nvSpPr>
        <p:spPr>
          <a:xfrm>
            <a:off x="8524875" y="2781300"/>
            <a:ext cx="309562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읽기 쉬운 텍스트</a:t>
            </a:r>
            <a:endParaRPr lang="en-US" sz="1350" dirty="0"/>
          </a:p>
        </p:txBody>
      </p:sp>
      <p:sp>
        <p:nvSpPr>
          <p:cNvPr id="51" name="Text 22"/>
          <p:cNvSpPr/>
          <p:nvPr/>
        </p:nvSpPr>
        <p:spPr>
          <a:xfrm>
            <a:off x="8524875" y="3086100"/>
            <a:ext cx="30956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충분한 대비와 적절한 크기로 모든 연령대가 편안하게 읽을 수 있도록 텍스트를 디자인했습니다.</a:t>
            </a:r>
            <a:endParaRPr lang="en-US" sz="1050" dirty="0"/>
          </a:p>
        </p:txBody>
      </p:sp>
      <p:sp>
        <p:nvSpPr>
          <p:cNvPr id="52" name="Text 23"/>
          <p:cNvSpPr/>
          <p:nvPr/>
        </p:nvSpPr>
        <p:spPr>
          <a:xfrm>
            <a:off x="8477250" y="3619500"/>
            <a:ext cx="31432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터치 영역 확대</a:t>
            </a:r>
            <a:endParaRPr lang="en-US" sz="1350" dirty="0"/>
          </a:p>
        </p:txBody>
      </p:sp>
      <p:sp>
        <p:nvSpPr>
          <p:cNvPr id="53" name="Text 24"/>
          <p:cNvSpPr/>
          <p:nvPr/>
        </p:nvSpPr>
        <p:spPr>
          <a:xfrm>
            <a:off x="8477250" y="3924300"/>
            <a:ext cx="3143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작은 화면에서도 쉽게 탭할 수 있도록 버튼과 상호작용 요소의 크기를 적절히 확대했습니다.</a:t>
            </a:r>
            <a:endParaRPr lang="en-US" sz="1050" dirty="0"/>
          </a:p>
        </p:txBody>
      </p:sp>
      <p:sp>
        <p:nvSpPr>
          <p:cNvPr id="54" name="Text 25"/>
          <p:cNvSpPr/>
          <p:nvPr/>
        </p:nvSpPr>
        <p:spPr>
          <a:xfrm>
            <a:off x="8496300" y="4457700"/>
            <a:ext cx="312420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명확한 피드백</a:t>
            </a:r>
            <a:endParaRPr lang="en-US" sz="1350" dirty="0"/>
          </a:p>
        </p:txBody>
      </p:sp>
      <p:sp>
        <p:nvSpPr>
          <p:cNvPr id="55" name="Text 26"/>
          <p:cNvSpPr/>
          <p:nvPr/>
        </p:nvSpPr>
        <p:spPr>
          <a:xfrm>
            <a:off x="8496300" y="4762500"/>
            <a:ext cx="31242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행동에 대한 즉각적인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피드백을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통해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상호작용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높이고,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직관적인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</a:t>
            </a:r>
            <a:r>
              <a:rPr lang="en-US" sz="1050" dirty="0" err="1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</a:t>
            </a:r>
            <a:r>
              <a:rPr lang="ko-KR" alt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경험</a:t>
            </a: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 제공합니다.</a:t>
            </a:r>
            <a:endParaRPr lang="en-US" sz="1050" dirty="0"/>
          </a:p>
        </p:txBody>
      </p:sp>
      <p:sp>
        <p:nvSpPr>
          <p:cNvPr id="56" name="Text 27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5 / 8</a:t>
            </a:r>
            <a:endParaRPr lang="en-US" sz="1050" dirty="0"/>
          </a:p>
        </p:txBody>
      </p:sp>
      <p:pic>
        <p:nvPicPr>
          <p:cNvPr id="58" name="그림 57" descr="텍스트, 스크린샷, 소프트웨어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20CDAC-C632-03C1-9C5A-C8DCBA0F3AB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506" t="914" r="29230" b="1540"/>
          <a:stretch>
            <a:fillRect/>
          </a:stretch>
        </p:blipFill>
        <p:spPr>
          <a:xfrm>
            <a:off x="381000" y="2605663"/>
            <a:ext cx="7356231" cy="34903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81100"/>
            <a:ext cx="3606701" cy="48006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600" y="1409700"/>
            <a:ext cx="571500" cy="5715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0050" y="1543050"/>
            <a:ext cx="228600" cy="3048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552700"/>
            <a:ext cx="152400" cy="1524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086100"/>
            <a:ext cx="152400" cy="1524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619500"/>
            <a:ext cx="152400" cy="1524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92501" y="1181100"/>
            <a:ext cx="3606850" cy="48006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0101" y="1409700"/>
            <a:ext cx="571500" cy="5715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81551" y="1543050"/>
            <a:ext cx="228600" cy="3048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101" y="2552700"/>
            <a:ext cx="152400" cy="1524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101" y="3086100"/>
            <a:ext cx="152400" cy="1524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21101" y="3619500"/>
            <a:ext cx="152400" cy="1524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4150" y="1181100"/>
            <a:ext cx="3606701" cy="48006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1751" y="1409700"/>
            <a:ext cx="571500" cy="571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93201" y="1543050"/>
            <a:ext cx="228600" cy="3048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32750" y="2552700"/>
            <a:ext cx="152400" cy="1524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32750" y="3086100"/>
            <a:ext cx="152400" cy="152400"/>
          </a:xfrm>
          <a:prstGeom prst="rect">
            <a:avLst/>
          </a:prstGeom>
        </p:spPr>
      </p:pic>
      <p:pic>
        <p:nvPicPr>
          <p:cNvPr id="21" name="Image 19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432750" y="3619500"/>
            <a:ext cx="152400" cy="152400"/>
          </a:xfrm>
          <a:prstGeom prst="rect">
            <a:avLst/>
          </a:prstGeom>
        </p:spPr>
      </p:pic>
      <p:sp>
        <p:nvSpPr>
          <p:cNvPr id="22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핵심 기능 소개</a:t>
            </a:r>
            <a:endParaRPr lang="en-US" sz="2700" dirty="0"/>
          </a:p>
        </p:txBody>
      </p:sp>
      <p:sp>
        <p:nvSpPr>
          <p:cNvPr id="23" name="Text 1"/>
          <p:cNvSpPr/>
          <p:nvPr/>
        </p:nvSpPr>
        <p:spPr>
          <a:xfrm>
            <a:off x="609600" y="2133600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금연 기록 관리</a:t>
            </a:r>
            <a:endParaRPr lang="en-US" sz="1500" dirty="0"/>
          </a:p>
        </p:txBody>
      </p:sp>
      <p:sp>
        <p:nvSpPr>
          <p:cNvPr id="24" name="Text 2"/>
          <p:cNvSpPr/>
          <p:nvPr/>
        </p:nvSpPr>
        <p:spPr>
          <a:xfrm>
            <a:off x="838200" y="25146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금연 시작일로부터 경과된 시간, 절약된 담뱃값 실시간 계산</a:t>
            </a:r>
            <a:endParaRPr lang="en-US" sz="1200" dirty="0"/>
          </a:p>
        </p:txBody>
      </p:sp>
      <p:sp>
        <p:nvSpPr>
          <p:cNvPr id="25" name="Text 3"/>
          <p:cNvSpPr/>
          <p:nvPr/>
        </p:nvSpPr>
        <p:spPr>
          <a:xfrm>
            <a:off x="838200" y="30480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흡연으로 인해 단축될 수 있었던 수명이 얼마나 늘어났는지 표시</a:t>
            </a:r>
            <a:endParaRPr lang="en-US" sz="1200" dirty="0"/>
          </a:p>
        </p:txBody>
      </p:sp>
      <p:sp>
        <p:nvSpPr>
          <p:cNvPr id="26" name="Text 4"/>
          <p:cNvSpPr/>
          <p:nvPr/>
        </p:nvSpPr>
        <p:spPr>
          <a:xfrm>
            <a:off x="838200" y="35814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메인 화면에 주요 정보를 크게 표시하여 즉각적인 피드백 제공</a:t>
            </a:r>
            <a:endParaRPr lang="en-US" sz="1200" dirty="0"/>
          </a:p>
        </p:txBody>
      </p:sp>
      <p:sp>
        <p:nvSpPr>
          <p:cNvPr id="27" name="Text 5"/>
          <p:cNvSpPr/>
          <p:nvPr/>
        </p:nvSpPr>
        <p:spPr>
          <a:xfrm>
            <a:off x="4521101" y="2133600"/>
            <a:ext cx="31496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동기부여 콘텐츠</a:t>
            </a:r>
            <a:endParaRPr lang="en-US" sz="1500" dirty="0"/>
          </a:p>
        </p:txBody>
      </p:sp>
      <p:sp>
        <p:nvSpPr>
          <p:cNvPr id="28" name="Text 6"/>
          <p:cNvSpPr/>
          <p:nvPr/>
        </p:nvSpPr>
        <p:spPr>
          <a:xfrm>
            <a:off x="4749701" y="2514600"/>
            <a:ext cx="292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금연 후 시간 경과에 따른 신체적 이점 단계별 안내</a:t>
            </a:r>
            <a:endParaRPr lang="en-US" sz="1200" dirty="0"/>
          </a:p>
        </p:txBody>
      </p:sp>
      <p:sp>
        <p:nvSpPr>
          <p:cNvPr id="29" name="Text 7"/>
          <p:cNvSpPr/>
          <p:nvPr/>
        </p:nvSpPr>
        <p:spPr>
          <a:xfrm>
            <a:off x="4749701" y="3048000"/>
            <a:ext cx="292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금연에 성공한 다른 사용자들의 경험담과 성공 팁 공유</a:t>
            </a:r>
            <a:endParaRPr lang="en-US" sz="1200" dirty="0"/>
          </a:p>
        </p:txBody>
      </p:sp>
      <p:sp>
        <p:nvSpPr>
          <p:cNvPr id="30" name="Text 8"/>
          <p:cNvSpPr/>
          <p:nvPr/>
        </p:nvSpPr>
        <p:spPr>
          <a:xfrm>
            <a:off x="4749701" y="3581400"/>
            <a:ext cx="29210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설정한 금연 목표를 달성할 때마다 가상의 보상 및 칭찬 메시지</a:t>
            </a:r>
            <a:endParaRPr lang="en-US" sz="1200" dirty="0"/>
          </a:p>
        </p:txBody>
      </p:sp>
      <p:sp>
        <p:nvSpPr>
          <p:cNvPr id="31" name="Text 9"/>
          <p:cNvSpPr/>
          <p:nvPr/>
        </p:nvSpPr>
        <p:spPr>
          <a:xfrm>
            <a:off x="8432750" y="2133600"/>
            <a:ext cx="3149501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위기 상황 대처</a:t>
            </a:r>
            <a:endParaRPr lang="en-US" sz="1500" dirty="0"/>
          </a:p>
        </p:txBody>
      </p:sp>
      <p:sp>
        <p:nvSpPr>
          <p:cNvPr id="32" name="Text 10"/>
          <p:cNvSpPr/>
          <p:nvPr/>
        </p:nvSpPr>
        <p:spPr>
          <a:xfrm>
            <a:off x="8661350" y="25146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흡연 욕구가 발생했을 때 심호흡을 유도하는 가이드 타이머</a:t>
            </a:r>
            <a:endParaRPr lang="en-US" sz="1200" dirty="0"/>
          </a:p>
        </p:txBody>
      </p:sp>
      <p:sp>
        <p:nvSpPr>
          <p:cNvPr id="33" name="Text 11"/>
          <p:cNvSpPr/>
          <p:nvPr/>
        </p:nvSpPr>
        <p:spPr>
          <a:xfrm>
            <a:off x="8661350" y="30480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흡연 욕구로부터 주의를 전환시키기 위한 간단한 미니 게임</a:t>
            </a:r>
            <a:endParaRPr lang="en-US" sz="1200" dirty="0"/>
          </a:p>
        </p:txBody>
      </p:sp>
      <p:sp>
        <p:nvSpPr>
          <p:cNvPr id="34" name="Text 12"/>
          <p:cNvSpPr/>
          <p:nvPr/>
        </p:nvSpPr>
        <p:spPr>
          <a:xfrm>
            <a:off x="8661350" y="3581400"/>
            <a:ext cx="2920901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사용자가 미리 설정해둔 금연 이유나 동기부여 문구 알림</a:t>
            </a:r>
            <a:endParaRPr lang="en-US" sz="1200" dirty="0"/>
          </a:p>
        </p:txBody>
      </p:sp>
      <p:sp>
        <p:nvSpPr>
          <p:cNvPr id="35" name="Text 13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6 / 8</a:t>
            </a:r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562100"/>
            <a:ext cx="5562600" cy="1295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762125"/>
            <a:ext cx="171450" cy="22860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3009900"/>
            <a:ext cx="5562600" cy="14859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209925"/>
            <a:ext cx="285750" cy="2286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400" y="3543300"/>
            <a:ext cx="1574750" cy="8001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0263" y="3619500"/>
            <a:ext cx="142875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65350" y="3543300"/>
            <a:ext cx="1574750" cy="8001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1214" y="3619500"/>
            <a:ext cx="142875" cy="26670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16301" y="3543300"/>
            <a:ext cx="1574750" cy="8001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7877" y="361950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48400" y="1562100"/>
            <a:ext cx="5562600" cy="3086100"/>
          </a:xfrm>
          <a:prstGeom prst="rect">
            <a:avLst/>
          </a:prstGeom>
        </p:spPr>
      </p:pic>
      <p:pic>
        <p:nvPicPr>
          <p:cNvPr id="17" name="Image 15" descr="preencoded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38900" y="1838325"/>
            <a:ext cx="142875" cy="190500"/>
          </a:xfrm>
          <a:prstGeom prst="rect">
            <a:avLst/>
          </a:prstGeom>
        </p:spPr>
      </p:pic>
      <p:pic>
        <p:nvPicPr>
          <p:cNvPr id="18" name="Image 16" descr="preencoded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438900" y="2409825"/>
            <a:ext cx="190500" cy="190500"/>
          </a:xfrm>
          <a:prstGeom prst="rect">
            <a:avLst/>
          </a:prstGeom>
        </p:spPr>
      </p:pic>
      <p:pic>
        <p:nvPicPr>
          <p:cNvPr id="19" name="Image 17" descr="preencoded.png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38900" y="3171825"/>
            <a:ext cx="238125" cy="190500"/>
          </a:xfrm>
          <a:prstGeom prst="rect">
            <a:avLst/>
          </a:prstGeom>
        </p:spPr>
      </p:pic>
      <p:pic>
        <p:nvPicPr>
          <p:cNvPr id="20" name="Image 18" descr="preencoded.png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38900" y="3933825"/>
            <a:ext cx="190500" cy="190500"/>
          </a:xfrm>
          <a:prstGeom prst="rect">
            <a:avLst/>
          </a:prstGeom>
        </p:spPr>
      </p:pic>
      <p:sp>
        <p:nvSpPr>
          <p:cNvPr id="21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기술 스택 및 개발 환경</a:t>
            </a:r>
            <a:endParaRPr lang="en-US" sz="2700" dirty="0"/>
          </a:p>
        </p:txBody>
      </p:sp>
      <p:sp>
        <p:nvSpPr>
          <p:cNvPr id="22" name="Text 1"/>
          <p:cNvSpPr/>
          <p:nvPr/>
        </p:nvSpPr>
        <p:spPr>
          <a:xfrm>
            <a:off x="381000" y="1104900"/>
            <a:ext cx="5562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기술 스택</a:t>
            </a:r>
            <a:endParaRPr lang="en-US" sz="1800" dirty="0"/>
          </a:p>
        </p:txBody>
      </p:sp>
      <p:sp>
        <p:nvSpPr>
          <p:cNvPr id="23" name="Text 2"/>
          <p:cNvSpPr/>
          <p:nvPr/>
        </p:nvSpPr>
        <p:spPr>
          <a:xfrm>
            <a:off x="819150" y="1733550"/>
            <a:ext cx="252603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하이브리드 앱 프레임워크</a:t>
            </a:r>
            <a:endParaRPr lang="en-US" sz="1500" dirty="0"/>
          </a:p>
        </p:txBody>
      </p:sp>
      <p:sp>
        <p:nvSpPr>
          <p:cNvPr id="24" name="Text 3"/>
          <p:cNvSpPr/>
          <p:nvPr/>
        </p:nvSpPr>
        <p:spPr>
          <a:xfrm>
            <a:off x="914400" y="2095500"/>
            <a:ext cx="48768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Apache Cordova</a:t>
            </a:r>
            <a:endParaRPr lang="en-US" sz="1200" dirty="0"/>
          </a:p>
        </p:txBody>
      </p:sp>
      <p:sp>
        <p:nvSpPr>
          <p:cNvPr id="25" name="Text 4"/>
          <p:cNvSpPr/>
          <p:nvPr/>
        </p:nvSpPr>
        <p:spPr>
          <a:xfrm>
            <a:off x="914400" y="2324100"/>
            <a:ext cx="48768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i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웹 기술(HTML, CSS, JavaScript)을 사용하여 모바일 앱을 개발하고, 네이티브 기능에 접근할 수 있도록 하는 핵심 프레임워크</a:t>
            </a:r>
            <a:endParaRPr lang="en-US" sz="1050" dirty="0"/>
          </a:p>
        </p:txBody>
      </p:sp>
      <p:sp>
        <p:nvSpPr>
          <p:cNvPr id="26" name="Text 5"/>
          <p:cNvSpPr/>
          <p:nvPr/>
        </p:nvSpPr>
        <p:spPr>
          <a:xfrm>
            <a:off x="933450" y="3181350"/>
            <a:ext cx="10858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5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프론트엔드</a:t>
            </a:r>
            <a:endParaRPr lang="en-US" sz="1500" dirty="0"/>
          </a:p>
        </p:txBody>
      </p:sp>
      <p:sp>
        <p:nvSpPr>
          <p:cNvPr id="27" name="Text 6"/>
          <p:cNvSpPr/>
          <p:nvPr/>
        </p:nvSpPr>
        <p:spPr>
          <a:xfrm>
            <a:off x="990600" y="3924300"/>
            <a:ext cx="14223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HTML5</a:t>
            </a:r>
            <a:endParaRPr lang="en-US" sz="1050" dirty="0"/>
          </a:p>
        </p:txBody>
      </p:sp>
      <p:sp>
        <p:nvSpPr>
          <p:cNvPr id="28" name="Text 7"/>
          <p:cNvSpPr/>
          <p:nvPr/>
        </p:nvSpPr>
        <p:spPr>
          <a:xfrm>
            <a:off x="990600" y="4114800"/>
            <a:ext cx="14223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구조 및 콘텐츠</a:t>
            </a:r>
            <a:endParaRPr lang="en-US" sz="900" dirty="0"/>
          </a:p>
        </p:txBody>
      </p:sp>
      <p:sp>
        <p:nvSpPr>
          <p:cNvPr id="29" name="Text 8"/>
          <p:cNvSpPr/>
          <p:nvPr/>
        </p:nvSpPr>
        <p:spPr>
          <a:xfrm>
            <a:off x="2641550" y="3924300"/>
            <a:ext cx="14223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CSS3</a:t>
            </a:r>
            <a:endParaRPr lang="en-US" sz="1050" dirty="0"/>
          </a:p>
        </p:txBody>
      </p:sp>
      <p:sp>
        <p:nvSpPr>
          <p:cNvPr id="30" name="Text 9"/>
          <p:cNvSpPr/>
          <p:nvPr/>
        </p:nvSpPr>
        <p:spPr>
          <a:xfrm>
            <a:off x="2641550" y="4114800"/>
            <a:ext cx="14223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스타일링</a:t>
            </a:r>
            <a:endParaRPr lang="en-US" sz="900" dirty="0"/>
          </a:p>
        </p:txBody>
      </p:sp>
      <p:sp>
        <p:nvSpPr>
          <p:cNvPr id="31" name="Text 10"/>
          <p:cNvSpPr/>
          <p:nvPr/>
        </p:nvSpPr>
        <p:spPr>
          <a:xfrm>
            <a:off x="4150266" y="3924300"/>
            <a:ext cx="170682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050" dirty="0">
                <a:solidFill>
                  <a:srgbClr val="374151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JavaScript (ES6+)</a:t>
            </a:r>
            <a:endParaRPr lang="en-US" sz="1050" dirty="0"/>
          </a:p>
        </p:txBody>
      </p:sp>
      <p:sp>
        <p:nvSpPr>
          <p:cNvPr id="32" name="Text 11"/>
          <p:cNvSpPr/>
          <p:nvPr/>
        </p:nvSpPr>
        <p:spPr>
          <a:xfrm>
            <a:off x="4292501" y="4114800"/>
            <a:ext cx="1422350" cy="1524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9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동적 기능</a:t>
            </a:r>
            <a:endParaRPr lang="en-US" sz="900" dirty="0"/>
          </a:p>
        </p:txBody>
      </p:sp>
      <p:sp>
        <p:nvSpPr>
          <p:cNvPr id="36" name="Text 15"/>
          <p:cNvSpPr/>
          <p:nvPr/>
        </p:nvSpPr>
        <p:spPr>
          <a:xfrm>
            <a:off x="6248400" y="1104900"/>
            <a:ext cx="556260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개발 과정</a:t>
            </a:r>
            <a:endParaRPr lang="en-US" sz="1800" dirty="0"/>
          </a:p>
        </p:txBody>
      </p:sp>
      <p:sp>
        <p:nvSpPr>
          <p:cNvPr id="37" name="Text 16"/>
          <p:cNvSpPr/>
          <p:nvPr/>
        </p:nvSpPr>
        <p:spPr>
          <a:xfrm>
            <a:off x="6696075" y="1752600"/>
            <a:ext cx="237172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기획 단계</a:t>
            </a:r>
            <a:endParaRPr lang="en-US" sz="1200" dirty="0"/>
          </a:p>
        </p:txBody>
      </p:sp>
      <p:sp>
        <p:nvSpPr>
          <p:cNvPr id="38" name="Text 17"/>
          <p:cNvSpPr/>
          <p:nvPr/>
        </p:nvSpPr>
        <p:spPr>
          <a:xfrm>
            <a:off x="6696075" y="1981200"/>
            <a:ext cx="284607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금연자들의 니즈 분석 및 기존 앱 한계 연구</a:t>
            </a:r>
            <a:endParaRPr lang="en-US" sz="1050" dirty="0"/>
          </a:p>
        </p:txBody>
      </p:sp>
      <p:sp>
        <p:nvSpPr>
          <p:cNvPr id="39" name="Text 18"/>
          <p:cNvSpPr/>
          <p:nvPr/>
        </p:nvSpPr>
        <p:spPr>
          <a:xfrm>
            <a:off x="6743700" y="2324100"/>
            <a:ext cx="266700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디자인 단계</a:t>
            </a:r>
            <a:endParaRPr lang="en-US" sz="1200" dirty="0"/>
          </a:p>
        </p:txBody>
      </p:sp>
      <p:sp>
        <p:nvSpPr>
          <p:cNvPr id="40" name="Text 19"/>
          <p:cNvSpPr/>
          <p:nvPr/>
        </p:nvSpPr>
        <p:spPr>
          <a:xfrm>
            <a:off x="6743700" y="2552700"/>
            <a:ext cx="3200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친화적인 글라스모피즘 디자인 컨셉 확립</a:t>
            </a:r>
            <a:endParaRPr lang="en-US" sz="1050" dirty="0"/>
          </a:p>
        </p:txBody>
      </p:sp>
      <p:sp>
        <p:nvSpPr>
          <p:cNvPr id="41" name="Text 20"/>
          <p:cNvSpPr/>
          <p:nvPr/>
        </p:nvSpPr>
        <p:spPr>
          <a:xfrm>
            <a:off x="6743700" y="2743200"/>
            <a:ext cx="32004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피그마를 활용한 UI/UX 프로토타입 제작</a:t>
            </a:r>
            <a:endParaRPr lang="en-US" sz="1050" dirty="0"/>
          </a:p>
        </p:txBody>
      </p:sp>
      <p:sp>
        <p:nvSpPr>
          <p:cNvPr id="42" name="Text 21"/>
          <p:cNvSpPr/>
          <p:nvPr/>
        </p:nvSpPr>
        <p:spPr>
          <a:xfrm>
            <a:off x="6791325" y="3086100"/>
            <a:ext cx="3190875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개발 단계</a:t>
            </a:r>
            <a:endParaRPr lang="en-US" sz="1200" dirty="0"/>
          </a:p>
        </p:txBody>
      </p:sp>
      <p:sp>
        <p:nvSpPr>
          <p:cNvPr id="43" name="Text 22"/>
          <p:cNvSpPr/>
          <p:nvPr/>
        </p:nvSpPr>
        <p:spPr>
          <a:xfrm>
            <a:off x="6791325" y="3314700"/>
            <a:ext cx="3829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Apache Cordova, HTML, CSS, JavaScript로 기능 구현</a:t>
            </a:r>
            <a:endParaRPr lang="en-US" sz="1050" dirty="0"/>
          </a:p>
        </p:txBody>
      </p:sp>
      <p:sp>
        <p:nvSpPr>
          <p:cNvPr id="44" name="Text 23"/>
          <p:cNvSpPr/>
          <p:nvPr/>
        </p:nvSpPr>
        <p:spPr>
          <a:xfrm>
            <a:off x="6791325" y="3505200"/>
            <a:ext cx="38290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각 기능별 테스트를 통한 안정성 확보</a:t>
            </a:r>
            <a:endParaRPr lang="en-US" sz="1050" dirty="0"/>
          </a:p>
        </p:txBody>
      </p:sp>
      <p:sp>
        <p:nvSpPr>
          <p:cNvPr id="45" name="Text 24"/>
          <p:cNvSpPr/>
          <p:nvPr/>
        </p:nvSpPr>
        <p:spPr>
          <a:xfrm>
            <a:off x="6743700" y="3848100"/>
            <a:ext cx="1924050" cy="2286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테스트 및 완성</a:t>
            </a:r>
            <a:endParaRPr lang="en-US" sz="1200" dirty="0"/>
          </a:p>
        </p:txBody>
      </p:sp>
      <p:sp>
        <p:nvSpPr>
          <p:cNvPr id="46" name="Text 25"/>
          <p:cNvSpPr/>
          <p:nvPr/>
        </p:nvSpPr>
        <p:spPr>
          <a:xfrm>
            <a:off x="6743700" y="40767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실제 사용 환경에서의 테스트</a:t>
            </a:r>
            <a:endParaRPr lang="en-US" sz="1050" dirty="0"/>
          </a:p>
        </p:txBody>
      </p:sp>
      <p:sp>
        <p:nvSpPr>
          <p:cNvPr id="47" name="Text 26"/>
          <p:cNvSpPr/>
          <p:nvPr/>
        </p:nvSpPr>
        <p:spPr>
          <a:xfrm>
            <a:off x="6743700" y="4267200"/>
            <a:ext cx="230886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피드백 반영 및 완성도 향상</a:t>
            </a:r>
            <a:endParaRPr lang="en-US" sz="1050" dirty="0"/>
          </a:p>
        </p:txBody>
      </p:sp>
      <p:sp>
        <p:nvSpPr>
          <p:cNvPr id="48" name="Text 27"/>
          <p:cNvSpPr/>
          <p:nvPr/>
        </p:nvSpPr>
        <p:spPr>
          <a:xfrm>
            <a:off x="381000" y="6286500"/>
            <a:ext cx="114300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 algn="r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7 / 8</a:t>
            </a:r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838200"/>
            <a:ext cx="1219200" cy="381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1181100"/>
            <a:ext cx="5562600" cy="47244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1409700"/>
            <a:ext cx="476250" cy="476250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75" y="1514475"/>
            <a:ext cx="190500" cy="2667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076450"/>
            <a:ext cx="171450" cy="2667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2686050"/>
            <a:ext cx="171450" cy="266700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3295650"/>
            <a:ext cx="171450" cy="266700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1181100"/>
            <a:ext cx="5562600" cy="4724400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7000" y="1409700"/>
            <a:ext cx="476250" cy="476250"/>
          </a:xfrm>
          <a:prstGeom prst="rect">
            <a:avLst/>
          </a:prstGeom>
        </p:spPr>
      </p:pic>
      <p:pic>
        <p:nvPicPr>
          <p:cNvPr id="12" name="Image 10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5588" y="1514475"/>
            <a:ext cx="219075" cy="266700"/>
          </a:xfrm>
          <a:prstGeom prst="rect">
            <a:avLst/>
          </a:prstGeom>
        </p:spPr>
      </p:pic>
      <p:pic>
        <p:nvPicPr>
          <p:cNvPr id="13" name="Image 11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2076450"/>
            <a:ext cx="171450" cy="266700"/>
          </a:xfrm>
          <a:prstGeom prst="rect">
            <a:avLst/>
          </a:prstGeom>
        </p:spPr>
      </p:pic>
      <p:pic>
        <p:nvPicPr>
          <p:cNvPr id="14" name="Image 12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2686050"/>
            <a:ext cx="171450" cy="266700"/>
          </a:xfrm>
          <a:prstGeom prst="rect">
            <a:avLst/>
          </a:prstGeom>
        </p:spPr>
      </p:pic>
      <p:pic>
        <p:nvPicPr>
          <p:cNvPr id="15" name="Image 13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7000" y="3295650"/>
            <a:ext cx="171450" cy="266700"/>
          </a:xfrm>
          <a:prstGeom prst="rect">
            <a:avLst/>
          </a:prstGeom>
        </p:spPr>
      </p:pic>
      <p:pic>
        <p:nvPicPr>
          <p:cNvPr id="16" name="Image 14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000" y="6286500"/>
            <a:ext cx="152400" cy="1524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381000" y="381000"/>
            <a:ext cx="1143000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700" b="1" dirty="0">
                <a:solidFill>
                  <a:srgbClr val="1F2937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기대 효과 및 향후 계획</a:t>
            </a:r>
            <a:endParaRPr lang="en-US" sz="2700" dirty="0"/>
          </a:p>
        </p:txBody>
      </p:sp>
      <p:sp>
        <p:nvSpPr>
          <p:cNvPr id="18" name="Text 1"/>
          <p:cNvSpPr/>
          <p:nvPr/>
        </p:nvSpPr>
        <p:spPr>
          <a:xfrm>
            <a:off x="1200150" y="1495425"/>
            <a:ext cx="11315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기대 효과</a:t>
            </a:r>
            <a:endParaRPr lang="en-US" sz="1800" dirty="0"/>
          </a:p>
        </p:txBody>
      </p:sp>
      <p:sp>
        <p:nvSpPr>
          <p:cNvPr id="19" name="Text 2"/>
          <p:cNvSpPr/>
          <p:nvPr/>
        </p:nvSpPr>
        <p:spPr>
          <a:xfrm>
            <a:off x="895350" y="2038350"/>
            <a:ext cx="481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모든 연령대 사용자에게 실질적인 도움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제공하여 금연을 시도하는 사용자들의 금연 성공을 돕습니다.</a:t>
            </a:r>
            <a:endParaRPr lang="en-US" sz="1200" dirty="0"/>
          </a:p>
        </p:txBody>
      </p:sp>
      <p:sp>
        <p:nvSpPr>
          <p:cNvPr id="20" name="Text 3"/>
          <p:cNvSpPr/>
          <p:nvPr/>
        </p:nvSpPr>
        <p:spPr>
          <a:xfrm>
            <a:off x="895350" y="2647950"/>
            <a:ext cx="481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금연 기록 관리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와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동기 부여 콘텐츠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, </a:t>
            </a: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위기 대처 기능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통해 사용자들이 금연 과程에서 겪는 어려움을 극복하도록 지원합니다.</a:t>
            </a:r>
            <a:endParaRPr lang="en-US" sz="1200" dirty="0"/>
          </a:p>
        </p:txBody>
      </p:sp>
      <p:sp>
        <p:nvSpPr>
          <p:cNvPr id="21" name="Text 4"/>
          <p:cNvSpPr/>
          <p:nvPr/>
        </p:nvSpPr>
        <p:spPr>
          <a:xfrm>
            <a:off x="895350" y="3257550"/>
            <a:ext cx="481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궁극적으로 건강한 삶의 방식으로의 복귀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를 도와주며, 사용자의 삶의 질 향상을 기대합니다.</a:t>
            </a:r>
            <a:endParaRPr lang="en-US" sz="1200" dirty="0"/>
          </a:p>
        </p:txBody>
      </p:sp>
      <p:sp>
        <p:nvSpPr>
          <p:cNvPr id="22" name="Text 5"/>
          <p:cNvSpPr/>
          <p:nvPr/>
        </p:nvSpPr>
        <p:spPr>
          <a:xfrm>
            <a:off x="7067550" y="1495425"/>
            <a:ext cx="1131570" cy="3048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400"/>
              </a:lnSpc>
              <a:buNone/>
            </a:pPr>
            <a:r>
              <a:rPr lang="en-US" sz="1800" b="1" dirty="0">
                <a:solidFill>
                  <a:srgbClr val="374151"/>
                </a:solidFill>
                <a:latin typeface="Noto Serif KR" pitchFamily="34" charset="0"/>
                <a:ea typeface="Noto Serif KR" pitchFamily="34" charset="-122"/>
                <a:cs typeface="Noto Serif KR" pitchFamily="34" charset="-120"/>
              </a:rPr>
              <a:t>향후 계획</a:t>
            </a:r>
            <a:endParaRPr lang="en-US" sz="1800" dirty="0"/>
          </a:p>
        </p:txBody>
      </p:sp>
      <p:sp>
        <p:nvSpPr>
          <p:cNvPr id="23" name="Text 6"/>
          <p:cNvSpPr/>
          <p:nvPr/>
        </p:nvSpPr>
        <p:spPr>
          <a:xfrm>
            <a:off x="6762750" y="2038350"/>
            <a:ext cx="481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사용자 피드백 반영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통해 앱 기능을 지속적으로 개선하고, 금연 성공률을 높일 수 있는 새로운 콘텐츠를 추가할 예정입니다.</a:t>
            </a:r>
            <a:endParaRPr lang="en-US" sz="1200" dirty="0"/>
          </a:p>
        </p:txBody>
      </p:sp>
      <p:sp>
        <p:nvSpPr>
          <p:cNvPr id="24" name="Text 7"/>
          <p:cNvSpPr/>
          <p:nvPr/>
        </p:nvSpPr>
        <p:spPr>
          <a:xfrm>
            <a:off x="6762750" y="2647950"/>
            <a:ext cx="481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웨어러블 기기 연동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통해 사용자의 건강 데이터를 실시간으로 분석하고, 맞춤형 금연 가이드를 제공하는 고도화된 서비스를 목표로 합니다.</a:t>
            </a:r>
            <a:endParaRPr lang="en-US" sz="1200" dirty="0"/>
          </a:p>
        </p:txBody>
      </p:sp>
      <p:sp>
        <p:nvSpPr>
          <p:cNvPr id="25" name="Text 8"/>
          <p:cNvSpPr/>
          <p:nvPr/>
        </p:nvSpPr>
        <p:spPr>
          <a:xfrm>
            <a:off x="6762750" y="3257550"/>
            <a:ext cx="4819650" cy="4572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200" b="1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추가 기능 개발</a:t>
            </a:r>
            <a:r>
              <a:rPr lang="en-US" sz="1200" dirty="0">
                <a:solidFill>
                  <a:srgbClr val="4B5563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을 통해 사용자 편의성을 높이고, 금연 과정을 보다 효과적으로 지원할 수 있도록 노력할 것입니다.</a:t>
            </a:r>
            <a:endParaRPr lang="en-US" sz="1200" dirty="0"/>
          </a:p>
        </p:txBody>
      </p:sp>
      <p:sp>
        <p:nvSpPr>
          <p:cNvPr id="26" name="Text 9"/>
          <p:cNvSpPr/>
          <p:nvPr/>
        </p:nvSpPr>
        <p:spPr>
          <a:xfrm>
            <a:off x="647700" y="6219825"/>
            <a:ext cx="1988820" cy="2476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350" b="1" dirty="0">
                <a:solidFill>
                  <a:srgbClr val="16A34A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금연의 시작, 함께 해요</a:t>
            </a:r>
            <a:endParaRPr lang="en-US" sz="1350" dirty="0"/>
          </a:p>
        </p:txBody>
      </p:sp>
      <p:sp>
        <p:nvSpPr>
          <p:cNvPr id="27" name="Text 10"/>
          <p:cNvSpPr/>
          <p:nvPr/>
        </p:nvSpPr>
        <p:spPr>
          <a:xfrm>
            <a:off x="11525250" y="6248400"/>
            <a:ext cx="3429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t"/>
          <a:lstStyle/>
          <a:p>
            <a:pPr marL="0" indent="0">
              <a:lnSpc>
                <a:spcPts val="1500"/>
              </a:lnSpc>
              <a:buNone/>
            </a:pPr>
            <a:r>
              <a:rPr lang="en-US" sz="1050" dirty="0">
                <a:solidFill>
                  <a:srgbClr val="6B7280"/>
                </a:solidFill>
                <a:latin typeface="Noto Sans KR" pitchFamily="34" charset="0"/>
                <a:ea typeface="Noto Sans KR" pitchFamily="34" charset="-122"/>
                <a:cs typeface="Noto Sans KR" pitchFamily="34" charset="-120"/>
              </a:rPr>
              <a:t>8 / 8</a:t>
            </a:r>
            <a:endParaRPr lang="en-US" sz="105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761</Words>
  <Application>Microsoft Office PowerPoint</Application>
  <PresentationFormat>와이드스크린</PresentationFormat>
  <Paragraphs>117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2" baseType="lpstr">
      <vt:lpstr>Noto Sans KR</vt:lpstr>
      <vt:lpstr>Noto Serif KR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이현규</cp:lastModifiedBy>
  <cp:revision>4</cp:revision>
  <dcterms:created xsi:type="dcterms:W3CDTF">2025-12-09T12:19:50Z</dcterms:created>
  <dcterms:modified xsi:type="dcterms:W3CDTF">2025-12-09T12:43:10Z</dcterms:modified>
</cp:coreProperties>
</file>